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4599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31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80657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2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5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8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31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802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5EB2635-C586-4E44-A61A-29D4805B769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ABF5D18-ED78-4434-80E9-4EF6C5144C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161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DDE7C4-4C71-425C-BCC6-545F2A0A569E}"/>
              </a:ext>
            </a:extLst>
          </p:cNvPr>
          <p:cNvSpPr txBox="1"/>
          <p:nvPr/>
        </p:nvSpPr>
        <p:spPr>
          <a:xfrm>
            <a:off x="3048699" y="2407532"/>
            <a:ext cx="7068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БЕЗОПАСНЫЙ ИНТЕРНЕТ И МЕДИАБЕЗОПАСНОСТЬ</a:t>
            </a:r>
          </a:p>
        </p:txBody>
      </p:sp>
    </p:spTree>
    <p:extLst>
      <p:ext uri="{BB962C8B-B14F-4D97-AF65-F5344CB8AC3E}">
        <p14:creationId xmlns:p14="http://schemas.microsoft.com/office/powerpoint/2010/main" val="46125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F72382-54FC-4885-974A-EDA5FC7A26BE}"/>
              </a:ext>
            </a:extLst>
          </p:cNvPr>
          <p:cNvSpPr txBox="1"/>
          <p:nvPr/>
        </p:nvSpPr>
        <p:spPr>
          <a:xfrm>
            <a:off x="3048699" y="8378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Социальные сети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D1E8B-1C30-47CA-8795-245F219599D5}"/>
              </a:ext>
            </a:extLst>
          </p:cNvPr>
          <p:cNvSpPr txBox="1"/>
          <p:nvPr/>
        </p:nvSpPr>
        <p:spPr>
          <a:xfrm>
            <a:off x="1098957" y="1702288"/>
            <a:ext cx="1060508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Социальные сети активно входят в нашу жизнь, многие люди работают и живут там постоянно, а в </a:t>
            </a:r>
            <a:r>
              <a:rPr lang="ru-RU" sz="2800" dirty="0" err="1"/>
              <a:t>Facebook</a:t>
            </a:r>
            <a:r>
              <a:rPr lang="ru-RU" sz="2800" dirty="0"/>
              <a:t> уже зарегистрирован миллиард человек, что является одной седьмой всех жителей планеты. Многие пользователи не понимают, что информация, размещенная ими в социальных сетях, может быть найдена и использована кем угодно, в том числе не обязательно с благими намерениями.</a:t>
            </a:r>
          </a:p>
        </p:txBody>
      </p:sp>
    </p:spTree>
    <p:extLst>
      <p:ext uri="{BB962C8B-B14F-4D97-AF65-F5344CB8AC3E}">
        <p14:creationId xmlns:p14="http://schemas.microsoft.com/office/powerpoint/2010/main" val="403328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287A1D-74EB-46FB-9120-B6E2385EED5A}"/>
              </a:ext>
            </a:extLst>
          </p:cNvPr>
          <p:cNvSpPr txBox="1"/>
          <p:nvPr/>
        </p:nvSpPr>
        <p:spPr>
          <a:xfrm>
            <a:off x="1235278" y="941626"/>
            <a:ext cx="1038347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Основные советы по безопасности в социальных сетях:</a:t>
            </a:r>
          </a:p>
          <a:p>
            <a:pPr algn="just"/>
            <a:endParaRPr lang="ru-RU" b="1" dirty="0"/>
          </a:p>
          <a:p>
            <a:pPr algn="just"/>
            <a:r>
              <a:rPr lang="ru-RU" dirty="0"/>
              <a:t>1. Ограничь список друзей. У тебя в друзьях не должно быть случайных и незнакомых людей;</a:t>
            </a:r>
          </a:p>
          <a:p>
            <a:pPr algn="just"/>
            <a:r>
              <a:rPr lang="ru-RU" dirty="0"/>
              <a:t>2. Защищай свою частную жизнь. Не указывай пароли, телефоны, адреса, дату твоего рождения и другую личную информацию. Злоумышленники могут использовать даже информацию о том, как ты и твои родители планируете провести каникулы;</a:t>
            </a:r>
          </a:p>
          <a:p>
            <a:pPr algn="just"/>
            <a:r>
              <a:rPr lang="ru-RU" dirty="0"/>
              <a:t>3. Защищай свою репутацию - держи ее в чистоте и задавай себе вопрос: хотел бы ты, чтобы другие пользователи видели, что ты загружаешь? Подумай, прежде чем что-то опубликовать, написать и загрузить;</a:t>
            </a:r>
          </a:p>
          <a:p>
            <a:pPr algn="just"/>
            <a:r>
              <a:rPr lang="ru-RU" dirty="0"/>
              <a:t>4. Если ты говоришь с людьми, которых не знаешь, не используй свое реальное имя и другую личную информации: имя, место жительства, место учебы и прочее;</a:t>
            </a:r>
          </a:p>
          <a:p>
            <a:pPr algn="just"/>
            <a:r>
              <a:rPr lang="ru-RU" dirty="0"/>
              <a:t>5. Избегай размещения фотографий в Интернете, где ты изображен на местности, по которой можно определить твое местоположение;</a:t>
            </a:r>
          </a:p>
          <a:p>
            <a:pPr algn="just"/>
            <a:r>
              <a:rPr lang="ru-RU" dirty="0"/>
              <a:t>6. При регистрации в социальной сети необходимо использовать сложные пароли, состоящие из букв и цифр и с количеством знаков не менее 8;</a:t>
            </a:r>
          </a:p>
          <a:p>
            <a:pPr algn="just"/>
            <a:r>
              <a:rPr lang="ru-RU" dirty="0"/>
              <a:t>7. Для социальной сети, почты и других сайтов необходимо использовать разные пароли. Тогда если тебя взломают, то злоумышленники получат доступ только к одному месту, а не во все сразу.</a:t>
            </a:r>
          </a:p>
        </p:txBody>
      </p:sp>
    </p:spTree>
    <p:extLst>
      <p:ext uri="{BB962C8B-B14F-4D97-AF65-F5344CB8AC3E}">
        <p14:creationId xmlns:p14="http://schemas.microsoft.com/office/powerpoint/2010/main" val="2488502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C2A4C2-6305-4546-820A-E7E7A5167A48}"/>
              </a:ext>
            </a:extLst>
          </p:cNvPr>
          <p:cNvSpPr txBox="1"/>
          <p:nvPr/>
        </p:nvSpPr>
        <p:spPr>
          <a:xfrm>
            <a:off x="3048699" y="67004"/>
            <a:ext cx="60946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Электронные деньги</a:t>
            </a:r>
            <a:endParaRPr lang="ru-RU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BBA489-5D6D-4A35-8E2B-A2E8181EC066}"/>
              </a:ext>
            </a:extLst>
          </p:cNvPr>
          <p:cNvSpPr txBox="1"/>
          <p:nvPr/>
        </p:nvSpPr>
        <p:spPr>
          <a:xfrm>
            <a:off x="1231434" y="1351508"/>
            <a:ext cx="1058026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Электронные деньги </a:t>
            </a:r>
            <a:r>
              <a:rPr lang="ru-RU" sz="2400" dirty="0"/>
              <a:t>- это очень удобный способ платежей, однако существуют мошенники, которые хотят получить эти деньги.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Электронные деньги появились совсем недавно и именно из-за этого во многих государствах до сих пор не прописано про них в законах.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В России же они функционируют и о них уже прописано в законе, где их разделяют на несколько видов - анонимные и не анонимные. Разница в том, что анонимные - это те, в которых разрешается проводить операции без идентификации пользователя, а в </a:t>
            </a:r>
            <a:r>
              <a:rPr lang="ru-RU" sz="2400" dirty="0" err="1"/>
              <a:t>неанонимных</a:t>
            </a:r>
            <a:r>
              <a:rPr lang="ru-RU" sz="2400" dirty="0"/>
              <a:t> идентификация пользователя является обязательной.</a:t>
            </a:r>
          </a:p>
        </p:txBody>
      </p:sp>
    </p:spTree>
    <p:extLst>
      <p:ext uri="{BB962C8B-B14F-4D97-AF65-F5344CB8AC3E}">
        <p14:creationId xmlns:p14="http://schemas.microsoft.com/office/powerpoint/2010/main" val="1180095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38C6F3-75EB-42A5-B158-B15728AE864B}"/>
              </a:ext>
            </a:extLst>
          </p:cNvPr>
          <p:cNvSpPr txBox="1"/>
          <p:nvPr/>
        </p:nvSpPr>
        <p:spPr>
          <a:xfrm>
            <a:off x="952849" y="682214"/>
            <a:ext cx="1069107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Основные советы по безопасной работе с электронными деньгами: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dirty="0"/>
              <a:t>1. Привяжи к счету мобильный телефон. Это самый удобный и быстрый способ восстановить доступ к счету. Привязанный телефон поможет, если забудешь свой платежный пароль или зайдешь на сайт с незнакомого устройства;</a:t>
            </a:r>
          </a:p>
          <a:p>
            <a:pPr algn="just"/>
            <a:r>
              <a:rPr lang="ru-RU" sz="2400" dirty="0"/>
              <a:t>2. Используй одноразовые пароли. После перехода на усиленную авторизацию тебе уже не будет угрожать опасность кражи или перехвата платежного пароля;</a:t>
            </a:r>
          </a:p>
          <a:p>
            <a:pPr algn="just"/>
            <a:r>
              <a:rPr lang="ru-RU" sz="2400" dirty="0"/>
              <a:t>3. Выбери сложный пароль. Преступникам будет не просто угадать сложный пароль. Надежные пароли - это пароли, которые содержат не менее 8 знаков и включают в себя строчные и прописные буквы, цифры и несколько символов, такие как знак доллара, фунта, восклицательный знак и т.п. Например, $tR0ng!;;</a:t>
            </a:r>
          </a:p>
          <a:p>
            <a:pPr algn="just"/>
            <a:r>
              <a:rPr lang="ru-RU" sz="2400" dirty="0"/>
              <a:t>4. Не вводи свои личные данные на сайтах, которым не доверяешь.</a:t>
            </a:r>
          </a:p>
        </p:txBody>
      </p:sp>
    </p:spTree>
    <p:extLst>
      <p:ext uri="{BB962C8B-B14F-4D97-AF65-F5344CB8AC3E}">
        <p14:creationId xmlns:p14="http://schemas.microsoft.com/office/powerpoint/2010/main" val="2228570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44765F-EB6F-4DE2-8F73-40B85C6F75C1}"/>
              </a:ext>
            </a:extLst>
          </p:cNvPr>
          <p:cNvSpPr txBox="1"/>
          <p:nvPr/>
        </p:nvSpPr>
        <p:spPr>
          <a:xfrm>
            <a:off x="2124512" y="83783"/>
            <a:ext cx="82442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/>
              <a:t>Кибербуллинг</a:t>
            </a:r>
            <a:r>
              <a:rPr lang="ru-RU" sz="3600" b="1" dirty="0"/>
              <a:t> или виртуальное издевательство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6DA8F-61E0-4499-ADC4-B1080084C752}"/>
              </a:ext>
            </a:extLst>
          </p:cNvPr>
          <p:cNvSpPr txBox="1"/>
          <p:nvPr/>
        </p:nvSpPr>
        <p:spPr>
          <a:xfrm>
            <a:off x="1297148" y="2826738"/>
            <a:ext cx="98990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/>
              <a:t>Кибербуллинг</a:t>
            </a:r>
            <a:r>
              <a:rPr lang="ru-RU" sz="2800" dirty="0"/>
              <a:t> - преследование сообщениями, содержащими оскорбления, агрессию, запугивание; хулиганство; социальное бойкотирование с помощью различных интернет-сервисов.</a:t>
            </a:r>
          </a:p>
        </p:txBody>
      </p:sp>
    </p:spTree>
    <p:extLst>
      <p:ext uri="{BB962C8B-B14F-4D97-AF65-F5344CB8AC3E}">
        <p14:creationId xmlns:p14="http://schemas.microsoft.com/office/powerpoint/2010/main" val="420009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0FC474-1581-4E78-8095-A7EB93F902CB}"/>
              </a:ext>
            </a:extLst>
          </p:cNvPr>
          <p:cNvSpPr txBox="1"/>
          <p:nvPr/>
        </p:nvSpPr>
        <p:spPr>
          <a:xfrm>
            <a:off x="1147544" y="891455"/>
            <a:ext cx="1036215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Основные советы по борьбе с </a:t>
            </a:r>
            <a:r>
              <a:rPr lang="ru-RU" b="1" dirty="0" err="1"/>
              <a:t>кибербуллингом</a:t>
            </a:r>
            <a:r>
              <a:rPr lang="ru-RU" b="1" dirty="0"/>
              <a:t>:</a:t>
            </a:r>
          </a:p>
          <a:p>
            <a:pPr algn="just"/>
            <a:endParaRPr lang="ru-RU" b="1" dirty="0"/>
          </a:p>
          <a:p>
            <a:pPr algn="just"/>
            <a:r>
              <a:rPr lang="ru-RU" dirty="0"/>
              <a:t>1. Не бросайся в бой. Лучший способ: посоветоваться как себя вести и, если нет того, к кому можно обратиться, то вначале успокоиться. Если ты начнешь отвечать оскорблениями на оскорбления, то только еще больше разожжешь конфликт;</a:t>
            </a:r>
          </a:p>
          <a:p>
            <a:pPr algn="just"/>
            <a:r>
              <a:rPr lang="ru-RU" dirty="0"/>
              <a:t>2. Управляй своей </a:t>
            </a:r>
            <a:r>
              <a:rPr lang="ru-RU" dirty="0" err="1"/>
              <a:t>киберрепутацией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3. Анонимность в сети мнимая. Существуют способы выяснить, кто стоит за анонимным аккаунтом;</a:t>
            </a:r>
          </a:p>
          <a:p>
            <a:pPr algn="just"/>
            <a:r>
              <a:rPr lang="ru-RU" dirty="0"/>
              <a:t>4. Не стоит вести хулиганский образ виртуальной жизни. Интернет фиксирует все твои действия и сохраняет их. Удалить их будет крайне затруднительно;</a:t>
            </a:r>
          </a:p>
          <a:p>
            <a:pPr algn="just"/>
            <a:r>
              <a:rPr lang="ru-RU" dirty="0"/>
              <a:t>5. Соблюдай свою виртуальную честь смолоду;</a:t>
            </a:r>
          </a:p>
          <a:p>
            <a:pPr algn="just"/>
            <a:r>
              <a:rPr lang="ru-RU" dirty="0"/>
              <a:t>6. Игнорируй единичный негатив. Одноразовые оскорбительные сообщения лучше игнорировать. Обычно агрессия прекращается на начальной стадии;</a:t>
            </a:r>
          </a:p>
          <a:p>
            <a:pPr algn="just"/>
            <a:r>
              <a:rPr lang="ru-RU" dirty="0"/>
              <a:t>7. Бан агрессора. В программах обмена мгновенными сообщениями, в социальных сетях есть возможность блокировки отправки сообщений с определенных адресов;</a:t>
            </a:r>
          </a:p>
          <a:p>
            <a:pPr algn="just"/>
            <a:r>
              <a:rPr lang="ru-RU" dirty="0"/>
              <a:t>8. Если ты свидетель </a:t>
            </a:r>
            <a:r>
              <a:rPr lang="ru-RU" dirty="0" err="1"/>
              <a:t>кибербуллинга</a:t>
            </a:r>
            <a:r>
              <a:rPr lang="ru-RU" dirty="0"/>
              <a:t>. Твои действия: выступить против преследователя, показать ему, что его действия оцениваются негативно, поддержать жертву, которой нужна психологическая помощь, сообщить взрослым о факте агрессивного поведения в сети.</a:t>
            </a:r>
          </a:p>
        </p:txBody>
      </p:sp>
    </p:spTree>
    <p:extLst>
      <p:ext uri="{BB962C8B-B14F-4D97-AF65-F5344CB8AC3E}">
        <p14:creationId xmlns:p14="http://schemas.microsoft.com/office/powerpoint/2010/main" val="4144012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C6D985-05E6-4A62-A4BE-DBCA9FAFB3B8}"/>
              </a:ext>
            </a:extLst>
          </p:cNvPr>
          <p:cNvSpPr txBox="1"/>
          <p:nvPr/>
        </p:nvSpPr>
        <p:spPr>
          <a:xfrm>
            <a:off x="2147581" y="108949"/>
            <a:ext cx="84707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Фишинг или кража личных данных</a:t>
            </a:r>
            <a:endParaRPr lang="ru-R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D3E25E-3AD8-4F1F-95EB-B0F761CD7F9B}"/>
              </a:ext>
            </a:extLst>
          </p:cNvPr>
          <p:cNvSpPr txBox="1"/>
          <p:nvPr/>
        </p:nvSpPr>
        <p:spPr>
          <a:xfrm>
            <a:off x="1226890" y="1123368"/>
            <a:ext cx="1044219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Обычной кражей денег и документов сегодня уже никого не удивишь, но с развитием интернет-технологий злоумышленники переместились в интернет, и продолжают заниматься "любимым" делом.</a:t>
            </a:r>
          </a:p>
          <a:p>
            <a:endParaRPr lang="ru-RU" sz="2800" dirty="0"/>
          </a:p>
          <a:p>
            <a:r>
              <a:rPr lang="ru-RU" sz="2800" dirty="0"/>
              <a:t>Так появилась новая угроза: интернет-мошенничества или фишинг, главная цель которого состоит в получении конфиденциальных данных пользователей - логинов и паролей. На английском языке </a:t>
            </a:r>
            <a:r>
              <a:rPr lang="ru-RU" sz="2800" dirty="0" err="1"/>
              <a:t>phishing</a:t>
            </a:r>
            <a:r>
              <a:rPr lang="ru-RU" sz="2800" dirty="0"/>
              <a:t> читается как фишинг (от </a:t>
            </a:r>
            <a:r>
              <a:rPr lang="ru-RU" sz="2800" dirty="0" err="1"/>
              <a:t>fishing</a:t>
            </a:r>
            <a:r>
              <a:rPr lang="ru-RU" sz="2800" dirty="0"/>
              <a:t> - рыбная ловля, </a:t>
            </a:r>
            <a:r>
              <a:rPr lang="ru-RU" sz="2800" dirty="0" err="1"/>
              <a:t>password</a:t>
            </a:r>
            <a:r>
              <a:rPr lang="ru-RU" sz="2800" dirty="0"/>
              <a:t> - пароль).</a:t>
            </a:r>
          </a:p>
        </p:txBody>
      </p:sp>
    </p:spTree>
    <p:extLst>
      <p:ext uri="{BB962C8B-B14F-4D97-AF65-F5344CB8AC3E}">
        <p14:creationId xmlns:p14="http://schemas.microsoft.com/office/powerpoint/2010/main" val="1947434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DCC4B5-63D9-4254-81D3-9A61971CBF00}"/>
              </a:ext>
            </a:extLst>
          </p:cNvPr>
          <p:cNvSpPr txBox="1"/>
          <p:nvPr/>
        </p:nvSpPr>
        <p:spPr>
          <a:xfrm>
            <a:off x="1386280" y="723998"/>
            <a:ext cx="1058481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Основные советы по борьбе с фишингом:</a:t>
            </a:r>
          </a:p>
          <a:p>
            <a:endParaRPr lang="ru-RU" sz="2000" dirty="0"/>
          </a:p>
          <a:p>
            <a:r>
              <a:rPr lang="ru-RU" sz="2000" dirty="0"/>
              <a:t>1. Следи за своим аккаунтом. Если ты подозреваешь, что твоя анкета была взломана, то необходимо заблокировать ее и сообщить администраторам ресурса об этом как можно скорее;</a:t>
            </a:r>
          </a:p>
          <a:p>
            <a:r>
              <a:rPr lang="ru-RU" sz="2000" dirty="0"/>
              <a:t>2. Используй безопасные веб-сайты, в том числе, интернет-магазинов и поисковых систем;</a:t>
            </a:r>
          </a:p>
          <a:p>
            <a:r>
              <a:rPr lang="ru-RU" sz="2000" dirty="0"/>
              <a:t>3. Используй сложные и разные пароли. Таким образом, если тебя взломают, то злоумышленники получат доступ только к одному твоему профилю в сети, а не ко всем;</a:t>
            </a:r>
          </a:p>
          <a:p>
            <a:r>
              <a:rPr lang="ru-RU" sz="2000" dirty="0"/>
              <a:t>4. Если тебя взломали, то необходимо предупредить всех своих знакомых, которые добавлены у тебя в друзьях, о том, что тебя взломали и, возможно, от твоего имени будет рассылаться спам и ссылки на фишинговые сайты;</a:t>
            </a:r>
          </a:p>
          <a:p>
            <a:r>
              <a:rPr lang="ru-RU" sz="2000" dirty="0"/>
              <a:t>5. Установи надежный пароль (PIN) на мобильный телефон;</a:t>
            </a:r>
          </a:p>
          <a:p>
            <a:r>
              <a:rPr lang="ru-RU" sz="2000" dirty="0"/>
              <a:t>6. Отключи сохранение пароля в браузере;</a:t>
            </a:r>
          </a:p>
          <a:p>
            <a:r>
              <a:rPr lang="ru-RU" sz="2000" dirty="0"/>
              <a:t>7. Не открывай файлы и другие вложения в письмах, даже если они пришли от твоих друзей. Лучше уточни у них, отправляли ли они тебе эти файлы.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8396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C62821-097F-4EE8-8C23-7D9D211BBE5A}"/>
              </a:ext>
            </a:extLst>
          </p:cNvPr>
          <p:cNvSpPr txBox="1"/>
          <p:nvPr/>
        </p:nvSpPr>
        <p:spPr>
          <a:xfrm>
            <a:off x="3048699" y="0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Цифровая репутация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FE319-8E4C-486F-B0F5-7D09391C8BB7}"/>
              </a:ext>
            </a:extLst>
          </p:cNvPr>
          <p:cNvSpPr txBox="1"/>
          <p:nvPr/>
        </p:nvSpPr>
        <p:spPr>
          <a:xfrm>
            <a:off x="1317071" y="1228397"/>
            <a:ext cx="1018423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Цифровая репутация - это негативная или позитивная информация в сети о тебе. Компрометирующая информация, размещенная в интернете, может серьезным образом отразиться на твоей реальной жизни. "Цифровая репутация" - это твой имидж, который формируется из информации о тебе в интернете.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Твое место жительства, учебы, твое финансовое положение, особенности характера и рассказы о близких - все это накапливается в сети.</a:t>
            </a:r>
          </a:p>
        </p:txBody>
      </p:sp>
    </p:spTree>
    <p:extLst>
      <p:ext uri="{BB962C8B-B14F-4D97-AF65-F5344CB8AC3E}">
        <p14:creationId xmlns:p14="http://schemas.microsoft.com/office/powerpoint/2010/main" val="3312951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A19744-D016-4DAD-B4FC-CD47F4ABEE64}"/>
              </a:ext>
            </a:extLst>
          </p:cNvPr>
          <p:cNvSpPr txBox="1"/>
          <p:nvPr/>
        </p:nvSpPr>
        <p:spPr>
          <a:xfrm>
            <a:off x="1011571" y="1026975"/>
            <a:ext cx="10920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Основные советы по защите цифровой репутации: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/>
              <a:t>1. Подумай, прежде чем что-то публиковать и передавать у себя в блоге или в социальной сети;</a:t>
            </a:r>
          </a:p>
          <a:p>
            <a:pPr algn="just"/>
            <a:r>
              <a:rPr lang="ru-RU" sz="3200" dirty="0"/>
              <a:t>2. В настройках профиля установи ограничения на просмотр твоего профиля и его содержимого, сделай его только "для друзей";</a:t>
            </a:r>
          </a:p>
          <a:p>
            <a:pPr algn="just"/>
            <a:r>
              <a:rPr lang="ru-RU" sz="3200" dirty="0"/>
              <a:t>3. Не размещай и не указывай информацию, которая может кого-либо оскорблять или обижать.</a:t>
            </a:r>
          </a:p>
        </p:txBody>
      </p:sp>
    </p:spTree>
    <p:extLst>
      <p:ext uri="{BB962C8B-B14F-4D97-AF65-F5344CB8AC3E}">
        <p14:creationId xmlns:p14="http://schemas.microsoft.com/office/powerpoint/2010/main" val="38878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B7D644-C10D-4737-8A16-F3196757D7D6}"/>
              </a:ext>
            </a:extLst>
          </p:cNvPr>
          <p:cNvSpPr txBox="1"/>
          <p:nvPr/>
        </p:nvSpPr>
        <p:spPr>
          <a:xfrm>
            <a:off x="1021709" y="984706"/>
            <a:ext cx="101485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НЕЛЬЗЯ</a:t>
            </a:r>
            <a:endParaRPr lang="ru-RU" sz="2400" dirty="0"/>
          </a:p>
          <a:p>
            <a:pPr algn="just"/>
            <a:r>
              <a:rPr lang="ru-RU" sz="2400" dirty="0"/>
              <a:t>1. Всем подряд сообщать свою частную информацию (настоящие имя, фамилию, телефон, адрес, номер школы, а также фотографии свои, своей семьи и друзей);</a:t>
            </a:r>
          </a:p>
          <a:p>
            <a:pPr algn="just"/>
            <a:r>
              <a:rPr lang="ru-RU" sz="2400" dirty="0"/>
              <a:t>2. Открывать вложенные файлы электронной почты, когда не знаешь отправителя;</a:t>
            </a:r>
          </a:p>
          <a:p>
            <a:pPr algn="just"/>
            <a:r>
              <a:rPr lang="ru-RU" sz="2400" dirty="0"/>
              <a:t>3. Грубить, придираться, оказывать давление - вести себя невежливо и агрессивно;</a:t>
            </a:r>
          </a:p>
          <a:p>
            <a:pPr algn="just"/>
            <a:r>
              <a:rPr lang="ru-RU" sz="2400" dirty="0"/>
              <a:t>4. Не распоряжайся деньгами твоей семьи без разрешения старших - всегда спрашивай родителей;</a:t>
            </a:r>
          </a:p>
          <a:p>
            <a:pPr algn="just"/>
            <a:r>
              <a:rPr lang="ru-RU" sz="2400" dirty="0"/>
              <a:t>5. Не встречайся с Интернет-знакомыми в реальной жизни - посоветуйся со взрослым, которому доверяешь.</a:t>
            </a:r>
          </a:p>
        </p:txBody>
      </p:sp>
    </p:spTree>
    <p:extLst>
      <p:ext uri="{BB962C8B-B14F-4D97-AF65-F5344CB8AC3E}">
        <p14:creationId xmlns:p14="http://schemas.microsoft.com/office/powerpoint/2010/main" val="2233355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F21C9F-7386-4BCD-8F73-FC37AB679B13}"/>
              </a:ext>
            </a:extLst>
          </p:cNvPr>
          <p:cNvSpPr txBox="1"/>
          <p:nvPr/>
        </p:nvSpPr>
        <p:spPr>
          <a:xfrm>
            <a:off x="1095812" y="438774"/>
            <a:ext cx="1066835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Основные правила для школьников младших классов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Вы должны это знать:</a:t>
            </a:r>
          </a:p>
          <a:p>
            <a:pPr algn="just"/>
            <a:endParaRPr lang="ru-RU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Всегда спрашивайте родителей о незнакомых вещах в Интернете. Они расскажут, что безопасно делать, а что нет.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Прежде чем начать дружить с кем-то в Интернете, спросите у родителей как безопасно общаться.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Никогда не рассказывайте о себе незнакомым людям. Где вы живете, в какой школе учитесь, номер телефона должны знать только ваши друзья и семья.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Не отправляйте фотографии людям, которых вы не знаете. Не надо чтобы незнакомые люди видели фотографии Вас, Ваших друзей или Вашей семьи.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Не встречайтесь без родителей с людьми из Интернета вживую. В Интернете многие люди рассказывают о себе неправду.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Общаясь в Интернете, будьте дружелюбны с другими. Не пишите грубых слов, читать грубости так же неприятно, как и слышать. Вы можете нечаянно обидеть человека.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Если вас кто-то расстроил или обидел, обязательно расскажите родителям.</a:t>
            </a:r>
          </a:p>
        </p:txBody>
      </p:sp>
    </p:spTree>
    <p:extLst>
      <p:ext uri="{BB962C8B-B14F-4D97-AF65-F5344CB8AC3E}">
        <p14:creationId xmlns:p14="http://schemas.microsoft.com/office/powerpoint/2010/main" val="876543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8E835E-4E63-4E84-8DC8-24753CF04D10}"/>
              </a:ext>
            </a:extLst>
          </p:cNvPr>
          <p:cNvSpPr txBox="1"/>
          <p:nvPr/>
        </p:nvSpPr>
        <p:spPr>
          <a:xfrm>
            <a:off x="908106" y="463453"/>
            <a:ext cx="1097909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Основные правила для школьников средних классов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Вы должны это знать:</a:t>
            </a:r>
          </a:p>
          <a:p>
            <a:pPr algn="just"/>
            <a:endParaRPr lang="ru-RU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При регистрации на сайтах, старайтесь не указывать личную информацию, т.к. она может быть доступна незнакомым людям. Так же, не рекомендуется размещать свою фотографию, давая, тем самым, представление о том, как вы выглядите, посторонним людям.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Используйте веб-камеру только при общении с друзьями. Проследите, чтобы посторонние люди не имели возможности видеть ваш разговор, т.к. он может быть записан.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Нежелательные письма от незнакомых людей называются «Спам». Если вы получили такое письмо, не отвечайте на него. В случае, если Вы ответите на подобное письмо, отправитель будет знать, что вы пользуетесь своим электронным почтовым ящиком и будет продолжать </a:t>
            </a:r>
            <a:r>
              <a:rPr lang="ru-RU" sz="2000" dirty="0" err="1"/>
              <a:t>посылась</a:t>
            </a:r>
            <a:r>
              <a:rPr lang="ru-RU" sz="2000" dirty="0"/>
              <a:t> вам спам.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Если вам пришло сообщение с незнакомого адреса, его лучше не открывать. Подобные письма могут содержать вирусы.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Если вам приходят письма с неприятным и оскорбляющим вас содержанием, если кто-то ведет себя в вашем отношении неподобающим образом, сообщите об этом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Если вас кто-то расстроил или обидел, расскажите все взрослому.</a:t>
            </a:r>
          </a:p>
        </p:txBody>
      </p:sp>
    </p:spTree>
    <p:extLst>
      <p:ext uri="{BB962C8B-B14F-4D97-AF65-F5344CB8AC3E}">
        <p14:creationId xmlns:p14="http://schemas.microsoft.com/office/powerpoint/2010/main" val="3123254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379B46-B92D-4872-AA0A-320E7A4EE0A2}"/>
              </a:ext>
            </a:extLst>
          </p:cNvPr>
          <p:cNvSpPr txBox="1"/>
          <p:nvPr/>
        </p:nvSpPr>
        <p:spPr>
          <a:xfrm>
            <a:off x="1327907" y="828294"/>
            <a:ext cx="983783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Основные правила для школьников старших классов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Вы должны это знать:</a:t>
            </a:r>
          </a:p>
          <a:p>
            <a:pPr algn="just"/>
            <a:endParaRPr lang="ru-RU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Не желательно размещать персональную информацию в Интернете. Персональная информация — это номер вашего мобильного телефона, адрес электронной почты, домашний адрес и фотографии вас, вашей семьи или друзей.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Если вы публикуете фото или видео в интернете — каждый может посмотреть их.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Не отвечайте на Спам (нежелательную электронную почту).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Не открывайте файлы, которые прислали неизвестные Вам людей. Вы не можете знать, что на самом деле содержат эти файлы – в них могут быть вирусы или фото/видео с «агрессивным» содержанием.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Не добавляйте незнакомых людей в свой контакт лист в IM (ICQ, MSN </a:t>
            </a:r>
            <a:r>
              <a:rPr lang="ru-RU" dirty="0" err="1"/>
              <a:t>messenger</a:t>
            </a:r>
            <a:r>
              <a:rPr lang="ru-RU" dirty="0"/>
              <a:t> и т.д.)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Помните, что виртуальные знакомые могут быть не теми, за кого себя выдают.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Если рядом с вами нет родственников, не встречайтесь в реальной жизни с людьми, с которыми вы познакомились в Интернете. Если ваш виртуальный друг действительно тот, за кого он себя выдает, он нормально отнесется к вашей заботе о собственной безопасности!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Никогда не поздно рассказать взрослым, если вас кто-то обидел. </a:t>
            </a:r>
          </a:p>
        </p:txBody>
      </p:sp>
    </p:spTree>
    <p:extLst>
      <p:ext uri="{BB962C8B-B14F-4D97-AF65-F5344CB8AC3E}">
        <p14:creationId xmlns:p14="http://schemas.microsoft.com/office/powerpoint/2010/main" val="637230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FF8BA3-8EE4-491A-93CF-CF7B7C0E0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981" y="551289"/>
            <a:ext cx="10506641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Основные правила для родителей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Чтобы помочь своим детям, Вы должны это знать: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Будьте в курсе того, чем занимаются ваши дети в Интернете. Попросите их научить Вас пользоваться различными приложениями, которыми вы не пользовались ранее.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Помогите своим детям понять, что они не должны предоставлять никому информацию о себе в Интернете — номер мобильно телефона, домашний адрес, название/номер школы, а также показывать фотографии свои и семьи. Ведь любой человек в Интернете может это увидеть.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Если Ваш ребенок получает спам (нежелательную электронную почту), напомните ему, чтобы он не верил написанному в письмах и ни в коем случае не отвечал на них.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Объясните детям, что нельзя открывайте файлы, присланные от неизвестных Вам людей. Эти файлы могут содержать вирусы или фото/видео с «агрессивным» содержанием.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Помогите ребенку понять, что некоторые люди в Интернете могут говорить не правду и быть не теми, за кого себя выдают. Дети никогда не должны встречаться с сетевыми друзьями в реальной жизни самостоятельно без взрослых.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Постоянно общайтесь со своими детьми. Никогда не поздно рассказать ребенку, как правильно поступать и реагировать на действия других людей в Интернете.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Научите своих детей как реагировать, в случае, если их кто-то обидел или они получили/натолкнулись на агрессивный контент в Интернете, так же расскажите куда в подобном случае они могут обратится.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Убедитесь, что на компьютерах установлены и правильно настроены средства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фильтрацииЗнакомство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с возможностями интернета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9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9218FC-6DA0-4A1E-B113-A59C7FBB1C65}"/>
              </a:ext>
            </a:extLst>
          </p:cNvPr>
          <p:cNvSpPr txBox="1"/>
          <p:nvPr/>
        </p:nvSpPr>
        <p:spPr>
          <a:xfrm>
            <a:off x="1290156" y="1169264"/>
            <a:ext cx="961168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ОСТОРОЖНО</a:t>
            </a:r>
            <a:endParaRPr lang="ru-RU" sz="2400" dirty="0"/>
          </a:p>
          <a:p>
            <a:pPr algn="just"/>
            <a:r>
              <a:rPr lang="ru-RU" sz="2400" dirty="0"/>
              <a:t>1. Не все пишут правду. Читаешь о себе неправду в Интернете - сообщи об этом своим родителям или опекунам;</a:t>
            </a:r>
          </a:p>
          <a:p>
            <a:pPr algn="just"/>
            <a:r>
              <a:rPr lang="ru-RU" sz="2400" dirty="0"/>
              <a:t>2. Приглашают переписываться, играть, обмениваться - проверь, нет ли подвоха;</a:t>
            </a:r>
          </a:p>
          <a:p>
            <a:pPr algn="just"/>
            <a:r>
              <a:rPr lang="ru-RU" sz="2400" dirty="0"/>
              <a:t>3. Незаконное копирование файлов в Интернете - воровство;</a:t>
            </a:r>
          </a:p>
          <a:p>
            <a:pPr algn="just"/>
            <a:r>
              <a:rPr lang="ru-RU" sz="2400" dirty="0"/>
              <a:t>4. Всегда рассказывай взрослым о проблемах в сети - они всегда помогут;</a:t>
            </a:r>
          </a:p>
          <a:p>
            <a:pPr algn="just"/>
            <a:r>
              <a:rPr lang="ru-RU" sz="2400" dirty="0"/>
              <a:t>5. Используй настройки безопасности и приватности, чтобы не потерять свои аккаунты в соцсетях и других порталах.</a:t>
            </a:r>
          </a:p>
        </p:txBody>
      </p:sp>
    </p:spTree>
    <p:extLst>
      <p:ext uri="{BB962C8B-B14F-4D97-AF65-F5344CB8AC3E}">
        <p14:creationId xmlns:p14="http://schemas.microsoft.com/office/powerpoint/2010/main" val="46803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B6C93E-0CCF-4BB0-AFB5-B344F6FFC351}"/>
              </a:ext>
            </a:extLst>
          </p:cNvPr>
          <p:cNvSpPr txBox="1"/>
          <p:nvPr/>
        </p:nvSpPr>
        <p:spPr>
          <a:xfrm>
            <a:off x="2103889" y="1458927"/>
            <a:ext cx="798422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МОЖНО</a:t>
            </a:r>
            <a:endParaRPr lang="ru-RU" sz="2400" dirty="0"/>
          </a:p>
          <a:p>
            <a:pPr algn="just"/>
            <a:r>
              <a:rPr lang="ru-RU" sz="2400" dirty="0"/>
              <a:t>1. Уважай других пользователей;</a:t>
            </a:r>
          </a:p>
          <a:p>
            <a:pPr algn="just"/>
            <a:r>
              <a:rPr lang="ru-RU" sz="2400" dirty="0"/>
              <a:t>2. Пользуешься Интернет-источником - делай ссылку на него;</a:t>
            </a:r>
          </a:p>
          <a:p>
            <a:pPr algn="just"/>
            <a:r>
              <a:rPr lang="ru-RU" sz="2400" dirty="0"/>
              <a:t>3. Открывай только те ссылки, в которых уверен;</a:t>
            </a:r>
          </a:p>
          <a:p>
            <a:pPr algn="just"/>
            <a:r>
              <a:rPr lang="ru-RU" sz="2400" dirty="0"/>
              <a:t>4. Общаться за помощью взрослым - родители, опекуны и администрация сайтов всегда помогут;</a:t>
            </a:r>
          </a:p>
          <a:p>
            <a:pPr algn="just"/>
            <a:r>
              <a:rPr lang="ru-RU" sz="2400" dirty="0"/>
              <a:t>5. Пройди обучение на сайте "</a:t>
            </a:r>
            <a:r>
              <a:rPr lang="ru-RU" sz="2400" dirty="0" err="1"/>
              <a:t>Сетевичок</a:t>
            </a:r>
            <a:r>
              <a:rPr lang="ru-RU" sz="2400" dirty="0"/>
              <a:t>" и получи паспорт цифрового гражданина!</a:t>
            </a:r>
          </a:p>
        </p:txBody>
      </p:sp>
    </p:spTree>
    <p:extLst>
      <p:ext uri="{BB962C8B-B14F-4D97-AF65-F5344CB8AC3E}">
        <p14:creationId xmlns:p14="http://schemas.microsoft.com/office/powerpoint/2010/main" val="109659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57B179-DA48-4104-A75E-BF7CF04AB7FF}"/>
              </a:ext>
            </a:extLst>
          </p:cNvPr>
          <p:cNvSpPr txBox="1"/>
          <p:nvPr/>
        </p:nvSpPr>
        <p:spPr>
          <a:xfrm>
            <a:off x="2216441" y="2340257"/>
            <a:ext cx="77591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ИНФОРМАЦИОННАЯ ПАМЯТКА</a:t>
            </a:r>
            <a:endParaRPr lang="ru-RU" sz="2800" dirty="0"/>
          </a:p>
          <a:p>
            <a:pPr algn="ctr"/>
            <a:r>
              <a:rPr lang="ru-RU" sz="2800" b="1" dirty="0"/>
              <a:t>ДЛЯ ОБУЧАЮЩИХСЯ ДЛЯ РАЗМЕЩЕНИЯ</a:t>
            </a:r>
            <a:endParaRPr lang="ru-RU" sz="2800" dirty="0"/>
          </a:p>
          <a:p>
            <a:pPr algn="ctr"/>
            <a:r>
              <a:rPr lang="ru-RU" sz="2800" b="1" dirty="0"/>
              <a:t>НА ОФИЦИАЛЬНЫХ ИНТЕРНЕТ-РЕСУРСАХ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824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63230E-8EBB-46AC-BEF9-D08A2048E992}"/>
              </a:ext>
            </a:extLst>
          </p:cNvPr>
          <p:cNvSpPr txBox="1"/>
          <p:nvPr/>
        </p:nvSpPr>
        <p:spPr>
          <a:xfrm>
            <a:off x="987104" y="695853"/>
            <a:ext cx="102177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С каждым годом молодежи в интернете становиться больше, а школьники одни из самых активных пользователей Рунета. Между тем, помимо огромного количества возможностей, интернет несет и проблемы. Эта памятка должна помочь тебе безопасно находиться в сети.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92B66-8B8A-474E-834A-9E62C31E2F94}"/>
              </a:ext>
            </a:extLst>
          </p:cNvPr>
          <p:cNvSpPr txBox="1"/>
          <p:nvPr/>
        </p:nvSpPr>
        <p:spPr>
          <a:xfrm>
            <a:off x="998289" y="3103169"/>
            <a:ext cx="1021779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Компьютерный вирус </a:t>
            </a:r>
            <a:r>
              <a:rPr lang="ru-RU" sz="2400" dirty="0"/>
              <a:t>- это разновидность компьютерных программ, отличительной особенностью которой является способность к размножению. В дополнение к этому, вирусы могут повредить или полностью уничтожить все файлы и данные, подконтрольные пользователю</a:t>
            </a:r>
            <a:r>
              <a:rPr lang="en-US" sz="2400" dirty="0"/>
              <a:t>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480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CB435A-B5FC-41C0-B1D5-936CC7CA9A22}"/>
              </a:ext>
            </a:extLst>
          </p:cNvPr>
          <p:cNvSpPr txBox="1"/>
          <p:nvPr/>
        </p:nvSpPr>
        <p:spPr>
          <a:xfrm>
            <a:off x="1311129" y="744404"/>
            <a:ext cx="956974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Методы защиты от вредоносных программ:</a:t>
            </a:r>
          </a:p>
          <a:p>
            <a:pPr algn="just"/>
            <a:r>
              <a:rPr lang="ru-RU" dirty="0"/>
              <a:t>1. Используй современные операционные системы, имеющие серьезный уровень защиты от вредоносных программ;</a:t>
            </a:r>
          </a:p>
          <a:p>
            <a:pPr algn="just"/>
            <a:r>
              <a:rPr lang="ru-RU" dirty="0"/>
              <a:t>2. Постоянно устанавливай патчи (цифровые заплатки, которые автоматически устанавливаются с целью доработки программы) и другие обновления своей операционной системы. Скачивай их только с официального сайта разработчика ОС. Если существует режим автоматического обновления, включи его;</a:t>
            </a:r>
          </a:p>
          <a:p>
            <a:pPr algn="just"/>
            <a:r>
              <a:rPr lang="ru-RU" dirty="0"/>
              <a:t>3. Работай на своем компьютере под правами пользователя, а не администратора. Это не позволит большинству вредоносных программ инсталлироваться на твоем персональном компьютере;</a:t>
            </a:r>
          </a:p>
          <a:p>
            <a:pPr algn="just"/>
            <a:r>
              <a:rPr lang="ru-RU" dirty="0"/>
              <a:t>4. Используй антивирусные программные продукты известных производителей, с автоматическим обновлением баз;</a:t>
            </a:r>
          </a:p>
          <a:p>
            <a:pPr algn="just"/>
            <a:r>
              <a:rPr lang="ru-RU" dirty="0"/>
              <a:t>5. Ограничь физический доступ к компьютеру для посторонних лиц;</a:t>
            </a:r>
          </a:p>
          <a:p>
            <a:pPr algn="just"/>
            <a:r>
              <a:rPr lang="ru-RU" dirty="0"/>
              <a:t>6. Используй внешние носители информации, такие как </a:t>
            </a:r>
            <a:r>
              <a:rPr lang="ru-RU" dirty="0" err="1"/>
              <a:t>флешка</a:t>
            </a:r>
            <a:r>
              <a:rPr lang="ru-RU" dirty="0"/>
              <a:t>, диск или файл из интернета, только из проверенных источников;</a:t>
            </a:r>
          </a:p>
          <a:p>
            <a:pPr algn="just"/>
            <a:r>
              <a:rPr lang="ru-RU" dirty="0"/>
              <a:t>7. Не открывай компьютерные файлы, полученные из ненадежных источников. Даже те файлы, которые прислал твой знакомый. Лучше уточни у него, отправлял ли он тебе их.</a:t>
            </a:r>
          </a:p>
          <a:p>
            <a:pPr algn="just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060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D16851-4BB2-4150-8966-73D9CDB02184}"/>
              </a:ext>
            </a:extLst>
          </p:cNvPr>
          <p:cNvSpPr txBox="1"/>
          <p:nvPr/>
        </p:nvSpPr>
        <p:spPr>
          <a:xfrm>
            <a:off x="3048699" y="243173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Сети </a:t>
            </a:r>
            <a:r>
              <a:rPr lang="en-US" sz="3600" b="1" dirty="0"/>
              <a:t>WI-FI</a:t>
            </a:r>
            <a:endParaRPr lang="ru-RU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10852-E3C0-4EEC-B104-DB9EF3E92861}"/>
              </a:ext>
            </a:extLst>
          </p:cNvPr>
          <p:cNvSpPr txBox="1"/>
          <p:nvPr/>
        </p:nvSpPr>
        <p:spPr>
          <a:xfrm>
            <a:off x="1151388" y="2121981"/>
            <a:ext cx="1061836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/>
              <a:t>Wi-Fi</a:t>
            </a:r>
            <a:r>
              <a:rPr lang="ru-RU" sz="2800" dirty="0"/>
              <a:t> - это не вид передачи данных, не технология, а всего лишь бренд, марка. Еще в 1991 году нидерландская компания зарегистрировала бренд "WECA", что обозначало словосочетание "</a:t>
            </a:r>
            <a:r>
              <a:rPr lang="ru-RU" sz="2800" dirty="0" err="1"/>
              <a:t>Wireless</a:t>
            </a:r>
            <a:r>
              <a:rPr lang="ru-RU" sz="2800" dirty="0"/>
              <a:t> </a:t>
            </a:r>
            <a:r>
              <a:rPr lang="ru-RU" sz="2800" dirty="0" err="1"/>
              <a:t>Fidelity</a:t>
            </a:r>
            <a:r>
              <a:rPr lang="ru-RU" sz="2800" dirty="0"/>
              <a:t>", который переводится как "беспроводная точность".</a:t>
            </a:r>
          </a:p>
        </p:txBody>
      </p:sp>
    </p:spTree>
    <p:extLst>
      <p:ext uri="{BB962C8B-B14F-4D97-AF65-F5344CB8AC3E}">
        <p14:creationId xmlns:p14="http://schemas.microsoft.com/office/powerpoint/2010/main" val="803479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2C4CC0-6C28-4202-9BBC-97E4789E96B0}"/>
              </a:ext>
            </a:extLst>
          </p:cNvPr>
          <p:cNvSpPr txBox="1"/>
          <p:nvPr/>
        </p:nvSpPr>
        <p:spPr>
          <a:xfrm>
            <a:off x="1344337" y="921058"/>
            <a:ext cx="1050930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Советы по безопасности работы в общедоступных сетях </a:t>
            </a:r>
            <a:r>
              <a:rPr lang="ru-RU" sz="2000" b="1" dirty="0" err="1"/>
              <a:t>Wi-fi</a:t>
            </a:r>
            <a:r>
              <a:rPr lang="ru-RU" sz="2000" b="1" dirty="0"/>
              <a:t>: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dirty="0"/>
              <a:t>1. Не передавай свою личную информацию через общедоступные </a:t>
            </a:r>
            <a:r>
              <a:rPr lang="ru-RU" sz="2000" dirty="0" err="1"/>
              <a:t>Wi-Fi</a:t>
            </a:r>
            <a:r>
              <a:rPr lang="ru-RU" sz="2000" dirty="0"/>
              <a:t> сети. Работая в них, желательно не вводить пароли доступа, логины и какие-то номера;</a:t>
            </a:r>
          </a:p>
          <a:p>
            <a:pPr algn="just"/>
            <a:r>
              <a:rPr lang="ru-RU" sz="2000" dirty="0"/>
              <a:t>2. Используй и обновляй антивирусные программы и </a:t>
            </a:r>
            <a:r>
              <a:rPr lang="ru-RU" sz="2000" dirty="0" err="1"/>
              <a:t>брандмауер</a:t>
            </a:r>
            <a:r>
              <a:rPr lang="ru-RU" sz="2000" dirty="0"/>
              <a:t>. Тем самым ты обезопасишь себя от закачки вируса на твое устройство;</a:t>
            </a:r>
          </a:p>
          <a:p>
            <a:pPr algn="just"/>
            <a:r>
              <a:rPr lang="ru-RU" sz="2000" dirty="0"/>
              <a:t>3. При использовании </a:t>
            </a:r>
            <a:r>
              <a:rPr lang="ru-RU" sz="2000" dirty="0" err="1"/>
              <a:t>Wi-Fi</a:t>
            </a:r>
            <a:r>
              <a:rPr lang="ru-RU" sz="2000" dirty="0"/>
              <a:t> отключи функцию "Общий доступ к файлам и принтерам". Данная функция закрыта по умолчанию, однако некоторые пользователи активируют ее для удобства использования в работе или учебе;</a:t>
            </a:r>
          </a:p>
          <a:p>
            <a:pPr algn="just"/>
            <a:r>
              <a:rPr lang="ru-RU" sz="2000" dirty="0"/>
              <a:t>4. Не используй публичный WI-FI для передачи личных данных, например для выхода в социальные сети или в электронную почту;</a:t>
            </a:r>
          </a:p>
          <a:p>
            <a:pPr algn="just"/>
            <a:r>
              <a:rPr lang="ru-RU" sz="2000" dirty="0"/>
              <a:t>5. Используй только защищенное соединение через HTTPS, а не HTTP, т.е. при наборе веб-адреса вводи именно "https://";</a:t>
            </a:r>
          </a:p>
          <a:p>
            <a:pPr algn="just"/>
            <a:r>
              <a:rPr lang="ru-RU" sz="2000" dirty="0"/>
              <a:t>6. В мобильном телефоне отключи функцию "Подключение к </a:t>
            </a:r>
            <a:r>
              <a:rPr lang="ru-RU" sz="2000" dirty="0" err="1"/>
              <a:t>Wi-Fi</a:t>
            </a:r>
            <a:r>
              <a:rPr lang="ru-RU" sz="2000" dirty="0"/>
              <a:t> автоматически". Не допускай автоматического подключения устройства к сетям </a:t>
            </a:r>
            <a:r>
              <a:rPr lang="ru-RU" sz="2000" dirty="0" err="1"/>
              <a:t>Wi-Fi</a:t>
            </a:r>
            <a:r>
              <a:rPr lang="ru-RU" sz="2000" dirty="0"/>
              <a:t> без твоего согласия.</a:t>
            </a:r>
          </a:p>
        </p:txBody>
      </p:sp>
    </p:spTree>
    <p:extLst>
      <p:ext uri="{BB962C8B-B14F-4D97-AF65-F5344CB8AC3E}">
        <p14:creationId xmlns:p14="http://schemas.microsoft.com/office/powerpoint/2010/main" val="287011082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126</TotalTime>
  <Words>2620</Words>
  <Application>Microsoft Office PowerPoint</Application>
  <PresentationFormat>Широкоэкранный</PresentationFormat>
  <Paragraphs>146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Franklin Gothic Book</vt:lpstr>
      <vt:lpstr>Уголки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Дамир Габдрахманов</dc:creator>
  <cp:lastModifiedBy>Дамир Габдрахманов</cp:lastModifiedBy>
  <cp:revision>36</cp:revision>
  <dcterms:created xsi:type="dcterms:W3CDTF">2020-11-18T19:12:25Z</dcterms:created>
  <dcterms:modified xsi:type="dcterms:W3CDTF">2020-11-18T21:18:49Z</dcterms:modified>
</cp:coreProperties>
</file>