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A7E7E"/>
    <a:srgbClr val="E15A5D"/>
    <a:srgbClr val="EE6B6A"/>
    <a:srgbClr val="339966"/>
    <a:srgbClr val="E7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7F6FD"/>
            </a:gs>
            <a:gs pos="100000">
              <a:srgbClr val="E7F6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9783" y="695324"/>
            <a:ext cx="97477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Опыт оказания </a:t>
            </a:r>
          </a:p>
          <a:p>
            <a:pPr algn="ctr"/>
            <a:r>
              <a:rPr lang="ru-RU" sz="3200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медицинской помощи детям </a:t>
            </a:r>
          </a:p>
          <a:p>
            <a:pPr algn="ctr"/>
            <a:r>
              <a:rPr lang="ru-RU" sz="3600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острыми бытовыми отравлениями</a:t>
            </a:r>
            <a:r>
              <a:rPr lang="ru-RU" sz="3300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800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детской больнице </a:t>
            </a:r>
            <a:r>
              <a:rPr lang="ru-RU" sz="2800" spc="300" dirty="0" err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г.Стерлитамак</a:t>
            </a:r>
            <a:endParaRPr lang="ru-RU" sz="2800" spc="3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686300"/>
            <a:ext cx="5638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9966"/>
                </a:solidFill>
              </a:rPr>
              <a:t>Главный врач</a:t>
            </a:r>
          </a:p>
          <a:p>
            <a:pPr algn="ctr"/>
            <a:r>
              <a:rPr lang="ru-RU" sz="3400" b="1" dirty="0" err="1" smtClean="0">
                <a:solidFill>
                  <a:srgbClr val="339966"/>
                </a:solidFill>
              </a:rPr>
              <a:t>Шарипов</a:t>
            </a:r>
            <a:r>
              <a:rPr lang="ru-RU" sz="3400" b="1" dirty="0" smtClean="0">
                <a:solidFill>
                  <a:srgbClr val="339966"/>
                </a:solidFill>
              </a:rPr>
              <a:t> Борис </a:t>
            </a:r>
            <a:r>
              <a:rPr lang="ru-RU" sz="3400" b="1" dirty="0" err="1" smtClean="0">
                <a:solidFill>
                  <a:srgbClr val="339966"/>
                </a:solidFill>
              </a:rPr>
              <a:t>Мухтарович</a:t>
            </a:r>
            <a:endParaRPr lang="ru-RU" sz="34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7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42293"/>
            <a:ext cx="10468601" cy="534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Пациент №3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400" y="1162050"/>
            <a:ext cx="6610351" cy="4962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ФИО: Г.З.И.</a:t>
            </a:r>
          </a:p>
          <a:p>
            <a:pPr marL="0" indent="0">
              <a:buNone/>
            </a:pPr>
            <a:r>
              <a:rPr lang="ru-RU" dirty="0" smtClean="0"/>
              <a:t>      Возраст: </a:t>
            </a:r>
            <a:r>
              <a:rPr lang="ru-RU" cap="none" dirty="0" smtClean="0"/>
              <a:t>16 лет</a:t>
            </a:r>
          </a:p>
          <a:p>
            <a:pPr marL="0" indent="0">
              <a:buNone/>
            </a:pPr>
            <a:r>
              <a:rPr lang="ru-RU" dirty="0" smtClean="0"/>
              <a:t>      Пол: </a:t>
            </a:r>
            <a:r>
              <a:rPr lang="ru-RU" cap="none" dirty="0" smtClean="0"/>
              <a:t>женский</a:t>
            </a:r>
          </a:p>
          <a:p>
            <a:pPr marL="0" indent="0">
              <a:buNone/>
            </a:pPr>
            <a:endParaRPr lang="ru-RU" cap="none" dirty="0" smtClean="0"/>
          </a:p>
          <a:p>
            <a:pPr marL="0" indent="0">
              <a:buNone/>
            </a:pPr>
            <a:r>
              <a:rPr lang="ru-RU" cap="none" dirty="0" smtClean="0"/>
              <a:t>Доставлена </a:t>
            </a:r>
            <a:r>
              <a:rPr lang="ru-RU" cap="none" dirty="0"/>
              <a:t>в ОРИТ </a:t>
            </a:r>
            <a:r>
              <a:rPr lang="ru-RU" cap="none" dirty="0" smtClean="0"/>
              <a:t>05.08.23г в 07:20ч на машине СМП как неизвестная в крайне тяжелом состоянии. Уровень сознания: умеренная кома </a:t>
            </a:r>
            <a:r>
              <a:rPr lang="en-US" cap="none" dirty="0" smtClean="0"/>
              <a:t>I</a:t>
            </a:r>
            <a:r>
              <a:rPr lang="ru-RU" cap="none" dirty="0" smtClean="0"/>
              <a:t>. Подобрали на улице, лежала на газоне во дворе дома. Скорую вызвали прохожие. Доставлена в бессознательном состоянии. Потом подошла мама, уточнила данные ребенка. Со слов мамы, девочка ушла гулять к подруге в 21:00. Последний раз выходила на связь в 00:40, дальше не звонила. Подруга, с кем гуляла девочка, около 4х ночи в бессознательном состоянии была доставлена в ГКБ №1 с подозрением на острое бытовое отравление неизвестным веществом.</a:t>
            </a:r>
            <a:endParaRPr lang="ru-RU" cap="none" dirty="0"/>
          </a:p>
          <a:p>
            <a:pPr marL="0" indent="0">
              <a:buNone/>
            </a:pPr>
            <a:r>
              <a:rPr lang="ru-RU" cap="none" dirty="0" smtClean="0"/>
              <a:t>По результатам химико-токсикологического исследования мочи девочка употребила таблетки </a:t>
            </a:r>
            <a:r>
              <a:rPr lang="ru-RU" cap="none" dirty="0" err="1" smtClean="0"/>
              <a:t>баклосан</a:t>
            </a:r>
            <a:r>
              <a:rPr lang="ru-RU" cap="none" dirty="0" smtClean="0"/>
              <a:t> около 10 шт.</a:t>
            </a:r>
            <a:endParaRPr lang="ru-RU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38"/>
          <a:stretch/>
        </p:blipFill>
        <p:spPr>
          <a:xfrm>
            <a:off x="7468227" y="1162050"/>
            <a:ext cx="379094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9075"/>
            <a:ext cx="10364451" cy="79057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Меры предупреждения отравлений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714376"/>
            <a:ext cx="10363826" cy="55626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cap="none" dirty="0" smtClean="0"/>
              <a:t>Не оставлять без присмотра лекарства, косметику, бытовую химию и т.п.  хранить в местах недоступных для детей. </a:t>
            </a:r>
          </a:p>
          <a:p>
            <a:r>
              <a:rPr lang="ru-RU" cap="none" dirty="0" smtClean="0"/>
              <a:t>Давать ребенку лекарства можно только по назначению врача в предписанной концентрации и предписанных дозах. Превышение дозы, кратности применения, концентрации лекарственного препарата, использование взрослой концентрации и дозы препарата может привести к тяжелым отравлениям. Для ребенка может быть опасным любое лекарство, принятое без назначения врача, в том числе капли для носа, глаз или ушей, витамины, препараты из лекарственных трав, биологически активные добавки, лекарства для животных.</a:t>
            </a:r>
          </a:p>
          <a:p>
            <a:r>
              <a:rPr lang="ru-RU" cap="none" dirty="0"/>
              <a:t>Р</a:t>
            </a:r>
            <a:r>
              <a:rPr lang="ru-RU" cap="none" dirty="0" smtClean="0"/>
              <a:t>ассказать детям о существовании ядовитых грибов и растений, запретить употреблять их в пищу, трогать. Следить, чтобы дети случайно не съели ягоды и плоды деревьев, кустарников после обработки садового участка пестицидами. Также нужно осматривать территорию детских яслей и садов, школ и других учреждений. Кроме этого, необходимо внимательно следить за детьми во время прогулки, особенно в парках, скверах, на детских площадках и в лесу.</a:t>
            </a:r>
          </a:p>
          <a:p>
            <a:r>
              <a:rPr lang="ru-RU" cap="none" dirty="0"/>
              <a:t>Р</a:t>
            </a:r>
            <a:r>
              <a:rPr lang="ru-RU" cap="none" dirty="0" smtClean="0"/>
              <a:t>одителям и работникам кухонных блоков в детских учреждениях нужно соблюдать санитарно-гигиенический режим и следить за качеством продуктов.</a:t>
            </a:r>
          </a:p>
          <a:p>
            <a:r>
              <a:rPr lang="ru-RU" cap="none" dirty="0"/>
              <a:t>Р</a:t>
            </a:r>
            <a:r>
              <a:rPr lang="ru-RU" cap="none" dirty="0" smtClean="0"/>
              <a:t>ассказывать детям о тяжелых последствиях приема (даже разового) наркотического вещества, алкоголя. Проводить постоянно беседы, лекции с демонстрацией наглядных фото </a:t>
            </a:r>
            <a:r>
              <a:rPr lang="ru-RU" cap="none" dirty="0"/>
              <a:t>и </a:t>
            </a:r>
            <a:r>
              <a:rPr lang="ru-RU" cap="none" dirty="0" smtClean="0"/>
              <a:t>видео, </a:t>
            </a:r>
            <a:r>
              <a:rPr lang="ru-RU" cap="none" dirty="0"/>
              <a:t>на которых изображены люди на протяжении длительного времени принимающие </a:t>
            </a:r>
            <a:r>
              <a:rPr lang="ru-RU" cap="none" dirty="0" smtClean="0"/>
              <a:t>наркотики или алкоголь. </a:t>
            </a:r>
          </a:p>
          <a:p>
            <a:r>
              <a:rPr lang="ru-RU" cap="none" dirty="0" smtClean="0"/>
              <a:t>Демонстрация тематических </a:t>
            </a:r>
            <a:r>
              <a:rPr lang="ru-RU" cap="none" dirty="0" err="1" smtClean="0"/>
              <a:t>санитарно</a:t>
            </a:r>
            <a:r>
              <a:rPr lang="ru-RU" cap="none" dirty="0" smtClean="0"/>
              <a:t> – просветительских фильмов. </a:t>
            </a:r>
            <a:r>
              <a:rPr lang="ru-RU" cap="none" dirty="0"/>
              <a:t>Выпуск печатной информации (буклеты, плакаты, памятки, листовки, стенгазет)</a:t>
            </a:r>
          </a:p>
          <a:p>
            <a:r>
              <a:rPr lang="ru-RU" cap="none" dirty="0" smtClean="0"/>
              <a:t>Усилить работу психолога по выявлению склонностей к суицидальным действиям у подростков.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Доверительные</a:t>
            </a:r>
            <a:r>
              <a:rPr lang="ru-RU" b="1" dirty="0">
                <a:solidFill>
                  <a:srgbClr val="FF0000"/>
                </a:solidFill>
              </a:rPr>
              <a:t>, теплые отношения в семье – лучшая профилактика суицида у подростков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8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74" y="196905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Острые отравления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7675" y="1793082"/>
            <a:ext cx="5572125" cy="43124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Острые отравления ( ОО ) = острые экзогенные токсикозы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Актуальность </a:t>
            </a:r>
            <a:r>
              <a:rPr lang="ru-RU" dirty="0"/>
              <a:t>проблемы - во всех странах неуклонно повышается количество отравлений у детей различного возраста:</a:t>
            </a:r>
          </a:p>
          <a:p>
            <a:r>
              <a:rPr lang="ru-RU" dirty="0" smtClean="0"/>
              <a:t>дети </a:t>
            </a:r>
            <a:r>
              <a:rPr lang="ru-RU" dirty="0"/>
              <a:t>до </a:t>
            </a:r>
            <a:r>
              <a:rPr lang="ru-RU" dirty="0" smtClean="0"/>
              <a:t>6 </a:t>
            </a:r>
            <a:r>
              <a:rPr lang="ru-RU" dirty="0"/>
              <a:t>лет </a:t>
            </a:r>
            <a:r>
              <a:rPr lang="ru-RU" dirty="0" smtClean="0"/>
              <a:t>- случайные ОО = </a:t>
            </a:r>
            <a:r>
              <a:rPr lang="ru-RU" dirty="0"/>
              <a:t>80 % всех отравлений</a:t>
            </a:r>
          </a:p>
          <a:p>
            <a:r>
              <a:rPr lang="ru-RU" dirty="0" smtClean="0"/>
              <a:t>Дети </a:t>
            </a:r>
            <a:r>
              <a:rPr lang="ru-RU" dirty="0"/>
              <a:t>школьного возраста - преднамеренные ОО алкоголем и его суррогатами, наркотиками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93082"/>
            <a:ext cx="5749925" cy="4312444"/>
          </a:xfrm>
        </p:spPr>
      </p:pic>
    </p:spTree>
    <p:extLst>
      <p:ext uri="{BB962C8B-B14F-4D97-AF65-F5344CB8AC3E}">
        <p14:creationId xmlns:p14="http://schemas.microsoft.com/office/powerpoint/2010/main" val="126205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18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острых отравлений детей, поступивших в </a:t>
            </a:r>
            <a:r>
              <a:rPr lang="ru-RU" dirty="0" err="1" smtClean="0"/>
              <a:t>гбуз</a:t>
            </a:r>
            <a:r>
              <a:rPr lang="ru-RU" dirty="0" smtClean="0"/>
              <a:t> </a:t>
            </a:r>
            <a:r>
              <a:rPr lang="ru-RU" dirty="0" err="1" smtClean="0"/>
              <a:t>рб</a:t>
            </a:r>
            <a:r>
              <a:rPr lang="ru-RU" dirty="0" smtClean="0"/>
              <a:t> </a:t>
            </a:r>
            <a:r>
              <a:rPr lang="ru-RU" dirty="0" err="1" smtClean="0"/>
              <a:t>дб</a:t>
            </a:r>
            <a:r>
              <a:rPr lang="ru-RU" dirty="0" smtClean="0"/>
              <a:t> </a:t>
            </a:r>
            <a:r>
              <a:rPr lang="ru-RU" dirty="0" err="1" smtClean="0"/>
              <a:t>г.Стерлитамак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 возрастам за 3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0351292"/>
              </p:ext>
            </p:extLst>
          </p:nvPr>
        </p:nvGraphicFramePr>
        <p:xfrm>
          <a:off x="914400" y="2366964"/>
          <a:ext cx="10363200" cy="404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0909025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1099385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5561106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066092545"/>
                    </a:ext>
                  </a:extLst>
                </a:gridCol>
              </a:tblGrid>
              <a:tr h="67341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год</a:t>
                      </a:r>
                      <a:endParaRPr lang="ru-RU" sz="3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2021</a:t>
                      </a:r>
                      <a:endParaRPr lang="ru-RU" sz="3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2022</a:t>
                      </a:r>
                      <a:endParaRPr lang="ru-RU" sz="3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2023, 7 </a:t>
                      </a:r>
                      <a:r>
                        <a:rPr lang="ru-RU" sz="3200" dirty="0" err="1" smtClean="0"/>
                        <a:t>мес</a:t>
                      </a:r>
                      <a:endParaRPr lang="ru-RU" sz="3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90933"/>
                  </a:ext>
                </a:extLst>
              </a:tr>
              <a:tr h="6734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1 - 3 года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53515"/>
                  </a:ext>
                </a:extLst>
              </a:tr>
              <a:tr h="6734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4 - 6 лет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59663"/>
                  </a:ext>
                </a:extLst>
              </a:tr>
              <a:tr h="6734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7 - 10 лет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00809"/>
                  </a:ext>
                </a:extLst>
              </a:tr>
              <a:tr h="6734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11 - 15 лет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6885"/>
                  </a:ext>
                </a:extLst>
              </a:tr>
              <a:tr h="6734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15 - 18 лет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3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7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90006"/>
            <a:ext cx="10364451" cy="1143519"/>
          </a:xfrm>
        </p:spPr>
        <p:txBody>
          <a:bodyPr/>
          <a:lstStyle/>
          <a:p>
            <a:r>
              <a:rPr lang="ru-RU" dirty="0"/>
              <a:t>КЛАССИФИКАЦИЯ </a:t>
            </a:r>
            <a:r>
              <a:rPr lang="ru-RU" dirty="0" smtClean="0"/>
              <a:t>острых отравлений </a:t>
            </a:r>
            <a:r>
              <a:rPr lang="ru-RU" dirty="0"/>
              <a:t>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363288"/>
            <a:ext cx="10363826" cy="53617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1 класс - чрезвычайно опасные вещества:</a:t>
            </a:r>
          </a:p>
          <a:p>
            <a:pPr marL="0" indent="0">
              <a:buNone/>
            </a:pPr>
            <a:r>
              <a:rPr lang="ru-RU" sz="1800" cap="none" dirty="0" smtClean="0"/>
              <a:t>а) промышленные яды - дихлорэтан, этиленгликоль, метиловый спирт, газы(пропан, бутан)</a:t>
            </a:r>
          </a:p>
          <a:p>
            <a:pPr marL="0" indent="0">
              <a:buNone/>
            </a:pPr>
            <a:r>
              <a:rPr lang="ru-RU" sz="1800" cap="none" dirty="0" smtClean="0"/>
              <a:t>б) сельско-хозяйственные яды – </a:t>
            </a:r>
            <a:r>
              <a:rPr lang="ru-RU" sz="1800" cap="none" dirty="0" err="1" smtClean="0"/>
              <a:t>фосфоорганические</a:t>
            </a:r>
            <a:r>
              <a:rPr lang="ru-RU" sz="1800" cap="none" dirty="0" smtClean="0"/>
              <a:t> соединения, инсектициды, соли тяжелых металлов</a:t>
            </a:r>
          </a:p>
          <a:p>
            <a:pPr marL="0" indent="0">
              <a:buNone/>
            </a:pPr>
            <a:r>
              <a:rPr lang="ru-RU" sz="1800" cap="none" dirty="0" smtClean="0"/>
              <a:t>в) средства бытовой химии – красители, отбеливающие, препараты против насекомых</a:t>
            </a:r>
          </a:p>
          <a:p>
            <a:pPr marL="0" indent="0">
              <a:buNone/>
            </a:pPr>
            <a:r>
              <a:rPr lang="ru-RU" sz="1800" cap="none" dirty="0" smtClean="0"/>
              <a:t>г) яды растительные (грибы) и животные (змеи, насекомые, рыбы, медузы)</a:t>
            </a:r>
          </a:p>
          <a:p>
            <a:pPr marL="0" indent="0" algn="ctr">
              <a:buNone/>
            </a:pPr>
            <a:r>
              <a:rPr lang="ru-RU" cap="none" dirty="0" smtClean="0">
                <a:solidFill>
                  <a:srgbClr val="FF0000"/>
                </a:solidFill>
              </a:rPr>
              <a:t>2 КЛАСС - ОПАСНЫЕ ОТРАВЛЯЮЩИЕ ВЕЩЕСТВА</a:t>
            </a:r>
          </a:p>
          <a:p>
            <a:pPr marL="0" indent="0">
              <a:buNone/>
            </a:pPr>
            <a:r>
              <a:rPr lang="ru-RU" sz="1800" cap="none" dirty="0" smtClean="0"/>
              <a:t>а</a:t>
            </a:r>
            <a:r>
              <a:rPr lang="ru-RU" sz="1800" cap="none" dirty="0"/>
              <a:t>) лекарственные средства (передозировка)</a:t>
            </a:r>
          </a:p>
          <a:p>
            <a:pPr marL="0" indent="0">
              <a:buNone/>
            </a:pPr>
            <a:r>
              <a:rPr lang="ru-RU" sz="1800" cap="none" dirty="0"/>
              <a:t>б) алкоголь, его суррогаты, растворители</a:t>
            </a:r>
          </a:p>
          <a:p>
            <a:pPr marL="0" indent="0" algn="ctr">
              <a:buNone/>
            </a:pPr>
            <a:r>
              <a:rPr lang="ru-RU" sz="1800" cap="none" dirty="0"/>
              <a:t> </a:t>
            </a:r>
            <a:r>
              <a:rPr lang="ru-RU" sz="1800" cap="none" dirty="0" smtClean="0">
                <a:solidFill>
                  <a:srgbClr val="FF0000"/>
                </a:solidFill>
              </a:rPr>
              <a:t>3 КЛАСС - УСЛОВНО ОПАСНЫЕ ВЕЩЕСТВА</a:t>
            </a:r>
          </a:p>
          <a:p>
            <a:pPr marL="0" indent="0">
              <a:buNone/>
            </a:pPr>
            <a:r>
              <a:rPr lang="ru-RU" sz="1800" cap="none" dirty="0" smtClean="0"/>
              <a:t>а</a:t>
            </a:r>
            <a:r>
              <a:rPr lang="ru-RU" sz="1800" cap="none" dirty="0"/>
              <a:t>) неядовитые растения и животные</a:t>
            </a:r>
          </a:p>
          <a:p>
            <a:pPr marL="0" indent="0">
              <a:buNone/>
            </a:pPr>
            <a:r>
              <a:rPr lang="ru-RU" sz="1800" cap="none" dirty="0"/>
              <a:t>б) укусы неядовитых насекомых и змей</a:t>
            </a:r>
          </a:p>
          <a:p>
            <a:pPr marL="0" indent="0">
              <a:buNone/>
            </a:pPr>
            <a:endParaRPr lang="ru-RU" sz="1800" cap="none" dirty="0" smtClean="0"/>
          </a:p>
          <a:p>
            <a:pPr marL="0" indent="0">
              <a:buNone/>
            </a:pPr>
            <a:endParaRPr lang="ru-RU" sz="1800" cap="none" dirty="0"/>
          </a:p>
        </p:txBody>
      </p:sp>
    </p:spTree>
    <p:extLst>
      <p:ext uri="{BB962C8B-B14F-4D97-AF65-F5344CB8AC3E}">
        <p14:creationId xmlns:p14="http://schemas.microsoft.com/office/powerpoint/2010/main" val="340262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94074"/>
            <a:ext cx="10364451" cy="1476290"/>
          </a:xfrm>
        </p:spPr>
        <p:txBody>
          <a:bodyPr/>
          <a:lstStyle/>
          <a:p>
            <a:r>
              <a:rPr lang="ru-RU" dirty="0"/>
              <a:t>Пути попадания яда в организм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2369127"/>
            <a:ext cx="10363826" cy="34913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/>
              <a:t>Пероральный - через рот, через ЖКТ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ингаляционный</a:t>
            </a:r>
            <a:r>
              <a:rPr lang="ru-RU" sz="2800" dirty="0"/>
              <a:t>, через </a:t>
            </a:r>
            <a:r>
              <a:rPr lang="ru-RU" sz="2800" dirty="0" smtClean="0"/>
              <a:t>легкие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накожный,  через кожу, под кожу (жиро- </a:t>
            </a:r>
            <a:r>
              <a:rPr lang="ru-RU" sz="2800" dirty="0" err="1"/>
              <a:t>липорастворимые</a:t>
            </a:r>
            <a:r>
              <a:rPr lang="ru-RU" sz="2800" dirty="0"/>
              <a:t> </a:t>
            </a:r>
            <a:r>
              <a:rPr lang="ru-RU" sz="2800" dirty="0" smtClean="0"/>
              <a:t>вещества</a:t>
            </a:r>
            <a:r>
              <a:rPr lang="ru-RU" sz="2800" dirty="0"/>
              <a:t>, </a:t>
            </a:r>
            <a:r>
              <a:rPr lang="ru-RU" sz="2800" dirty="0" smtClean="0"/>
              <a:t>Лекарственные Средства)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непосредственно в системный кровоток = </a:t>
            </a:r>
            <a:r>
              <a:rPr lang="ru-RU" sz="2800" dirty="0" smtClean="0"/>
              <a:t>инъекции  внутривенные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313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none" dirty="0"/>
              <a:t>В</a:t>
            </a:r>
            <a:r>
              <a:rPr lang="ru-RU" cap="none" dirty="0" smtClean="0"/>
              <a:t> 2021 </a:t>
            </a:r>
            <a:r>
              <a:rPr lang="ru-RU" sz="3200" cap="none" dirty="0" smtClean="0"/>
              <a:t>году</a:t>
            </a:r>
            <a:r>
              <a:rPr lang="ru-RU" cap="none" dirty="0" smtClean="0"/>
              <a:t> в ГБУЗ РБ ДБ </a:t>
            </a:r>
            <a:r>
              <a:rPr lang="ru-RU" cap="none" dirty="0" err="1" smtClean="0"/>
              <a:t>г.Стерлитамак</a:t>
            </a:r>
            <a:r>
              <a:rPr lang="ru-RU" cap="none" dirty="0" smtClean="0"/>
              <a:t> с отравлениями поступило 33 ребенка, в 2022г – 37 детей, в 2023 году с января по июль – 21 ребенок.</a:t>
            </a:r>
            <a:endParaRPr lang="ru-RU" cap="none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5229911"/>
              </p:ext>
            </p:extLst>
          </p:nvPr>
        </p:nvGraphicFramePr>
        <p:xfrm>
          <a:off x="495300" y="2366964"/>
          <a:ext cx="5791200" cy="375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145">
                  <a:extLst>
                    <a:ext uri="{9D8B030D-6E8A-4147-A177-3AD203B41FA5}">
                      <a16:colId xmlns:a16="http://schemas.microsoft.com/office/drawing/2014/main" val="672716163"/>
                    </a:ext>
                  </a:extLst>
                </a:gridCol>
                <a:gridCol w="1116455">
                  <a:extLst>
                    <a:ext uri="{9D8B030D-6E8A-4147-A177-3AD203B41FA5}">
                      <a16:colId xmlns:a16="http://schemas.microsoft.com/office/drawing/2014/main" val="2379072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7602168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73110548"/>
                    </a:ext>
                  </a:extLst>
                </a:gridCol>
              </a:tblGrid>
              <a:tr h="4863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отравления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2023, 7 </a:t>
                      </a:r>
                      <a:r>
                        <a:rPr lang="ru-RU" dirty="0" err="1" smtClean="0"/>
                        <a:t>мес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58966"/>
                  </a:ext>
                </a:extLst>
              </a:tr>
              <a:tr h="486358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медикаменты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40366"/>
                  </a:ext>
                </a:extLst>
              </a:tr>
              <a:tr h="486358">
                <a:tc>
                  <a:txBody>
                    <a:bodyPr/>
                    <a:lstStyle/>
                    <a:p>
                      <a:r>
                        <a:rPr lang="ru-RU" dirty="0" smtClean="0"/>
                        <a:t>алкоголь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61530"/>
                  </a:ext>
                </a:extLst>
              </a:tr>
              <a:tr h="839467">
                <a:tc>
                  <a:txBody>
                    <a:bodyPr/>
                    <a:lstStyle/>
                    <a:p>
                      <a:r>
                        <a:rPr lang="ru-RU" dirty="0" smtClean="0"/>
                        <a:t>Неизвестные вещества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88557"/>
                  </a:ext>
                </a:extLst>
              </a:tr>
              <a:tr h="486358">
                <a:tc>
                  <a:txBody>
                    <a:bodyPr/>
                    <a:lstStyle/>
                    <a:p>
                      <a:r>
                        <a:rPr lang="ru-RU" dirty="0" smtClean="0"/>
                        <a:t>Бытовая химия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47147"/>
                  </a:ext>
                </a:extLst>
              </a:tr>
              <a:tr h="486358">
                <a:tc>
                  <a:txBody>
                    <a:bodyPr/>
                    <a:lstStyle/>
                    <a:p>
                      <a:r>
                        <a:rPr lang="ru-RU" dirty="0" smtClean="0"/>
                        <a:t>Угарный газ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068"/>
                  </a:ext>
                </a:extLst>
              </a:tr>
              <a:tr h="486358">
                <a:tc>
                  <a:txBody>
                    <a:bodyPr/>
                    <a:lstStyle/>
                    <a:p>
                      <a:r>
                        <a:rPr lang="ru-RU" dirty="0" smtClean="0"/>
                        <a:t>суициды</a:t>
                      </a:r>
                      <a:endParaRPr lang="ru-RU" dirty="0"/>
                    </a:p>
                  </a:txBody>
                  <a:tcPr marL="75792" marR="757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75792" marR="7579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97703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366964"/>
            <a:ext cx="5362276" cy="3757616"/>
          </a:xfrm>
        </p:spPr>
      </p:pic>
    </p:spTree>
    <p:extLst>
      <p:ext uri="{BB962C8B-B14F-4D97-AF65-F5344CB8AC3E}">
        <p14:creationId xmlns:p14="http://schemas.microsoft.com/office/powerpoint/2010/main" val="253044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699" y="1170967"/>
            <a:ext cx="10364451" cy="1596177"/>
          </a:xfrm>
        </p:spPr>
        <p:txBody>
          <a:bodyPr>
            <a:normAutofit fontScale="90000"/>
          </a:bodyPr>
          <a:lstStyle/>
          <a:p>
            <a:pPr algn="l"/>
            <a:r>
              <a:rPr lang="ru-RU" cap="none" dirty="0" smtClean="0"/>
              <a:t>Преобладающий пол </a:t>
            </a:r>
            <a:r>
              <a:rPr lang="ru-RU" cap="none" dirty="0"/>
              <a:t>с</a:t>
            </a:r>
            <a:r>
              <a:rPr lang="ru-RU" cap="none" dirty="0" smtClean="0"/>
              <a:t>уицидальных </a:t>
            </a:r>
            <a:r>
              <a:rPr lang="ru-RU" cap="none" dirty="0"/>
              <a:t>о</a:t>
            </a:r>
            <a:r>
              <a:rPr lang="ru-RU" cap="none" dirty="0" smtClean="0"/>
              <a:t>травлений – </a:t>
            </a:r>
            <a:r>
              <a:rPr lang="ru-RU" b="1" cap="none" dirty="0" smtClean="0"/>
              <a:t>женский.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Случайные бытовые </a:t>
            </a:r>
            <a:r>
              <a:rPr lang="ru-RU" cap="none" dirty="0"/>
              <a:t>о</a:t>
            </a:r>
            <a:r>
              <a:rPr lang="ru-RU" cap="none" dirty="0" smtClean="0"/>
              <a:t>травления (особенно </a:t>
            </a:r>
            <a:r>
              <a:rPr lang="ru-RU" cap="none" dirty="0"/>
              <a:t>а</a:t>
            </a:r>
            <a:r>
              <a:rPr lang="ru-RU" cap="none" dirty="0" smtClean="0"/>
              <a:t>лкогольная </a:t>
            </a:r>
            <a:r>
              <a:rPr lang="ru-RU" cap="none" dirty="0"/>
              <a:t>и</a:t>
            </a:r>
            <a:r>
              <a:rPr lang="ru-RU" cap="none" dirty="0" smtClean="0"/>
              <a:t> </a:t>
            </a:r>
            <a:r>
              <a:rPr lang="ru-RU" cap="none" dirty="0"/>
              <a:t>н</a:t>
            </a:r>
            <a:r>
              <a:rPr lang="ru-RU" cap="none" dirty="0" smtClean="0"/>
              <a:t>аркотическая </a:t>
            </a:r>
            <a:r>
              <a:rPr lang="ru-RU" cap="none" dirty="0"/>
              <a:t>и</a:t>
            </a:r>
            <a:r>
              <a:rPr lang="ru-RU" cap="none" dirty="0" smtClean="0"/>
              <a:t>нтоксикация) – </a:t>
            </a:r>
            <a:r>
              <a:rPr lang="ru-RU" b="1" cap="none" dirty="0" smtClean="0"/>
              <a:t>мужской.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cap="none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767144"/>
            <a:ext cx="4810126" cy="3208315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699" y="2767144"/>
            <a:ext cx="5105400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cap="none" dirty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sz="3000" cap="none" dirty="0" smtClean="0">
                <a:solidFill>
                  <a:schemeClr val="accent4">
                    <a:lumMod val="50000"/>
                  </a:schemeClr>
                </a:solidFill>
              </a:rPr>
              <a:t> детей школьного возраста появляются инициативные групповые формы отравлений алкоголем, токсико-наркотическими веществами и криминальные отравления слезоточивым газом.</a:t>
            </a:r>
            <a:r>
              <a:rPr lang="ru-RU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cap="none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1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42293"/>
            <a:ext cx="10468601" cy="534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Пациент №1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9125" y="1304926"/>
            <a:ext cx="10563851" cy="497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ФИО: Б.Д.Ф.</a:t>
            </a:r>
          </a:p>
          <a:p>
            <a:pPr marL="0" indent="0">
              <a:buNone/>
            </a:pPr>
            <a:r>
              <a:rPr lang="ru-RU" dirty="0" smtClean="0"/>
              <a:t>                      Возраст: </a:t>
            </a:r>
            <a:r>
              <a:rPr lang="ru-RU" cap="none" dirty="0" smtClean="0"/>
              <a:t>15 лет</a:t>
            </a:r>
          </a:p>
          <a:p>
            <a:pPr marL="0" indent="0">
              <a:buNone/>
            </a:pPr>
            <a:r>
              <a:rPr lang="ru-RU" dirty="0" smtClean="0"/>
              <a:t>                      Пол: </a:t>
            </a:r>
            <a:r>
              <a:rPr lang="ru-RU" cap="none" dirty="0" smtClean="0"/>
              <a:t>женский</a:t>
            </a:r>
          </a:p>
          <a:p>
            <a:pPr marL="0" indent="0">
              <a:buNone/>
            </a:pPr>
            <a:endParaRPr lang="ru-RU" cap="none" dirty="0"/>
          </a:p>
          <a:p>
            <a:pPr marL="0" indent="0">
              <a:buNone/>
            </a:pPr>
            <a:endParaRPr lang="ru-RU" cap="none" dirty="0" smtClean="0"/>
          </a:p>
          <a:p>
            <a:pPr marL="0" indent="0">
              <a:buNone/>
            </a:pPr>
            <a:r>
              <a:rPr lang="ru-RU" cap="none" dirty="0" smtClean="0"/>
              <a:t>Со слов мамы: в 23ч  выпила 5 таблеток </a:t>
            </a:r>
            <a:r>
              <a:rPr lang="ru-RU" cap="none" dirty="0" err="1" smtClean="0"/>
              <a:t>фурасемида</a:t>
            </a:r>
            <a:r>
              <a:rPr lang="ru-RU" cap="none" dirty="0" smtClean="0"/>
              <a:t> с целью похудения. Родители отмечают слабость, вялость, тошноту, рвоту.</a:t>
            </a:r>
          </a:p>
          <a:p>
            <a:pPr marL="0" indent="0">
              <a:buNone/>
            </a:pPr>
            <a:r>
              <a:rPr lang="ru-RU" cap="none" dirty="0" smtClean="0"/>
              <a:t>Поступает в </a:t>
            </a:r>
            <a:r>
              <a:rPr lang="ru-RU" dirty="0" smtClean="0"/>
              <a:t>ОРИТ 07.08.2023</a:t>
            </a:r>
            <a:r>
              <a:rPr lang="ru-RU" cap="none" dirty="0" smtClean="0"/>
              <a:t>г</a:t>
            </a:r>
            <a:r>
              <a:rPr lang="ru-RU" dirty="0" smtClean="0"/>
              <a:t> </a:t>
            </a:r>
            <a:r>
              <a:rPr lang="ru-RU" cap="none" dirty="0" smtClean="0"/>
              <a:t>в</a:t>
            </a:r>
            <a:r>
              <a:rPr lang="ru-RU" dirty="0" smtClean="0"/>
              <a:t> 6:15</a:t>
            </a:r>
            <a:r>
              <a:rPr lang="ru-RU" cap="none" dirty="0" smtClean="0"/>
              <a:t>ч</a:t>
            </a:r>
            <a:r>
              <a:rPr lang="ru-RU" dirty="0" smtClean="0"/>
              <a:t> </a:t>
            </a:r>
            <a:r>
              <a:rPr lang="ru-RU" cap="none" dirty="0" smtClean="0"/>
              <a:t>по</a:t>
            </a:r>
            <a:r>
              <a:rPr lang="ru-RU" dirty="0" smtClean="0"/>
              <a:t> </a:t>
            </a:r>
            <a:r>
              <a:rPr lang="ru-RU" cap="none" dirty="0" smtClean="0"/>
              <a:t>СМП с диагнозом – Передозировка таблетками фуросемида. </a:t>
            </a:r>
          </a:p>
          <a:p>
            <a:pPr marL="0" indent="0">
              <a:buNone/>
            </a:pPr>
            <a:r>
              <a:rPr lang="ru-RU" cap="none" dirty="0" smtClean="0"/>
              <a:t>На момент улучшения состояния девочки, мама  написала отказную на дальнейшее лечение и наблюдение в </a:t>
            </a:r>
            <a:r>
              <a:rPr lang="ru-RU" cap="none" dirty="0" smtClean="0"/>
              <a:t>поликлинике.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876300"/>
            <a:ext cx="329565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5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42293"/>
            <a:ext cx="10468601" cy="534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Пациент №2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6300" y="1304925"/>
            <a:ext cx="10391775" cy="5181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ФИО: Ф.Т.Р.</a:t>
            </a:r>
          </a:p>
          <a:p>
            <a:pPr marL="0" indent="0">
              <a:buNone/>
            </a:pPr>
            <a:r>
              <a:rPr lang="ru-RU" dirty="0" smtClean="0"/>
              <a:t>                      Возраст: </a:t>
            </a:r>
            <a:r>
              <a:rPr lang="ru-RU" cap="none" dirty="0" smtClean="0"/>
              <a:t>14 лет</a:t>
            </a:r>
          </a:p>
          <a:p>
            <a:pPr marL="0" indent="0">
              <a:buNone/>
            </a:pPr>
            <a:r>
              <a:rPr lang="ru-RU" dirty="0" smtClean="0"/>
              <a:t>                      Пол: </a:t>
            </a:r>
            <a:r>
              <a:rPr lang="ru-RU" cap="none" dirty="0" smtClean="0"/>
              <a:t>мужской</a:t>
            </a:r>
          </a:p>
          <a:p>
            <a:pPr marL="0" indent="0">
              <a:buNone/>
            </a:pPr>
            <a:endParaRPr lang="ru-RU" cap="none" dirty="0"/>
          </a:p>
          <a:p>
            <a:pPr marL="0" indent="0">
              <a:buNone/>
            </a:pPr>
            <a:endParaRPr lang="ru-RU" cap="none" dirty="0" smtClean="0"/>
          </a:p>
          <a:p>
            <a:pPr marL="0" indent="0">
              <a:buNone/>
            </a:pPr>
            <a:r>
              <a:rPr lang="ru-RU" cap="none" dirty="0"/>
              <a:t>14.08.23г в </a:t>
            </a:r>
            <a:r>
              <a:rPr lang="ru-RU" cap="none" dirty="0" smtClean="0"/>
              <a:t>18:30ч мать пришла домой с работы. Сын открыл дверь в состоянии выраженного опьянения. Со слов матери, она побила его в качестве наказания, щипала, тянула за уши. У ребенка была рвота несколько раз с характерным запахом пива. Вызвала СМП. Фельдшером скорой помощи промыт желудок до чистых вод, введен активированный уголь, введены лекарства внутривенно, доставлен в ОРИТ на каталке в состоянии сопора.</a:t>
            </a:r>
          </a:p>
          <a:p>
            <a:pPr marL="0" indent="0">
              <a:buNone/>
            </a:pPr>
            <a:r>
              <a:rPr lang="ru-RU" cap="none" dirty="0" smtClean="0"/>
              <a:t>Поступает в </a:t>
            </a:r>
            <a:r>
              <a:rPr lang="ru-RU" dirty="0" smtClean="0"/>
              <a:t>ОРИТ 14.08.2023</a:t>
            </a:r>
            <a:r>
              <a:rPr lang="ru-RU" cap="none" dirty="0" smtClean="0"/>
              <a:t>г</a:t>
            </a:r>
            <a:r>
              <a:rPr lang="ru-RU" dirty="0" smtClean="0"/>
              <a:t> </a:t>
            </a:r>
            <a:r>
              <a:rPr lang="ru-RU" cap="none" dirty="0" smtClean="0"/>
              <a:t>в</a:t>
            </a:r>
            <a:r>
              <a:rPr lang="ru-RU" dirty="0" smtClean="0"/>
              <a:t> 19:45</a:t>
            </a:r>
            <a:r>
              <a:rPr lang="ru-RU" cap="none" dirty="0" smtClean="0"/>
              <a:t>ч</a:t>
            </a:r>
            <a:r>
              <a:rPr lang="ru-RU" dirty="0" smtClean="0"/>
              <a:t> </a:t>
            </a:r>
            <a:r>
              <a:rPr lang="ru-RU" cap="none" dirty="0" smtClean="0"/>
              <a:t>по</a:t>
            </a:r>
            <a:r>
              <a:rPr lang="ru-RU" dirty="0" smtClean="0"/>
              <a:t> </a:t>
            </a:r>
            <a:r>
              <a:rPr lang="ru-RU" cap="none" dirty="0" smtClean="0"/>
              <a:t>СМП с диагнозом – Токсическое действие неуточненного вещества. Состояние стабильно тяжелое.</a:t>
            </a:r>
          </a:p>
          <a:p>
            <a:pPr marL="0" indent="0">
              <a:buNone/>
            </a:pPr>
            <a:r>
              <a:rPr lang="ru-RU" cap="none" dirty="0" smtClean="0"/>
              <a:t>На момент улучшения состояния 15.08.23г переведен для дальнейшего лечения и наблюдения в педиатрическое отделение. </a:t>
            </a:r>
          </a:p>
          <a:p>
            <a:pPr marL="0" indent="0">
              <a:buNone/>
            </a:pPr>
            <a:r>
              <a:rPr lang="ru-RU" cap="none" dirty="0" smtClean="0"/>
              <a:t>Ребенок признался, что пил пиво.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4" y="876301"/>
            <a:ext cx="3086101" cy="22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3333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4141</TotalTime>
  <Words>983</Words>
  <Application>Microsoft Office PowerPoint</Application>
  <PresentationFormat>Широкоэкранный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Tw Cen MT</vt:lpstr>
      <vt:lpstr>Wingdings</vt:lpstr>
      <vt:lpstr>Капля</vt:lpstr>
      <vt:lpstr>Презентация PowerPoint</vt:lpstr>
      <vt:lpstr>Острые отравления у детей</vt:lpstr>
      <vt:lpstr>Статистика острых отравлений детей, поступивших в гбуз рб дб г.Стерлитамак  по возрастам за 3 года</vt:lpstr>
      <vt:lpstr>КЛАССИФИКАЦИЯ острых отравлений У ДЕТЕЙ</vt:lpstr>
      <vt:lpstr>Пути попадания яда в организм</vt:lpstr>
      <vt:lpstr>В 2021 году в ГБУЗ РБ ДБ г.Стерлитамак с отравлениями поступило 33 ребенка, в 2022г – 37 детей, в 2023 году с января по июль – 21 ребенок.</vt:lpstr>
      <vt:lpstr>Преобладающий пол суицидальных отравлений – женский. Случайные бытовые отравления (особенно алкогольная и наркотическая интоксикация) – мужской.  </vt:lpstr>
      <vt:lpstr>Пациент №1</vt:lpstr>
      <vt:lpstr>Пациент №2</vt:lpstr>
      <vt:lpstr>Пациент №3</vt:lpstr>
      <vt:lpstr>Меры предупреждения отравлений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Острые бытовые отравления</dc:title>
  <dc:creator>user</dc:creator>
  <cp:lastModifiedBy>user</cp:lastModifiedBy>
  <cp:revision>33</cp:revision>
  <dcterms:created xsi:type="dcterms:W3CDTF">2023-08-18T11:15:35Z</dcterms:created>
  <dcterms:modified xsi:type="dcterms:W3CDTF">2023-08-21T10:25:30Z</dcterms:modified>
</cp:coreProperties>
</file>